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685133-0F3E-7570-E33F-065E399EDB04}" v="198" dt="2024-12-02T22:10:29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E30AE-56B9-475C-9332-4C4FBFFBFB09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69BF00FF-8891-4B4B-8C7C-21A1CB75FC06}">
      <dgm:prSet phldrT="[Text]" phldr="0"/>
      <dgm:spPr/>
      <dgm:t>
        <a:bodyPr/>
        <a:lstStyle/>
        <a:p>
          <a:pPr rtl="0"/>
          <a:r>
            <a:rPr lang="en-US" dirty="0">
              <a:latin typeface="Bierstadt"/>
            </a:rPr>
            <a:t>Form groups </a:t>
          </a:r>
          <a:r>
            <a:rPr lang="en-US" dirty="0">
              <a:latin typeface="Calibri"/>
              <a:cs typeface="Calibri"/>
            </a:rPr>
            <a:t>within the kernel range</a:t>
          </a:r>
        </a:p>
      </dgm:t>
    </dgm:pt>
    <dgm:pt modelId="{228996D6-5412-45F4-B0D2-0C3802E38486}" type="parTrans" cxnId="{12ED86F8-653E-4445-81F9-FE20E31E5219}">
      <dgm:prSet/>
      <dgm:spPr/>
    </dgm:pt>
    <dgm:pt modelId="{CCD12265-4CD1-440E-8507-811784CD58F2}" type="sibTrans" cxnId="{12ED86F8-653E-4445-81F9-FE20E31E5219}">
      <dgm:prSet/>
      <dgm:spPr/>
    </dgm:pt>
    <dgm:pt modelId="{FAD9B5A9-8B5C-48C6-8C83-84B9893AE0E9}">
      <dgm:prSet phldr="0"/>
      <dgm:spPr/>
      <dgm:t>
        <a:bodyPr/>
        <a:lstStyle/>
        <a:p>
          <a:pPr rtl="0"/>
          <a:r>
            <a:rPr lang="en-US" dirty="0"/>
            <a:t>Compute KDE density</a:t>
          </a:r>
          <a:endParaRPr lang="en-US" dirty="0">
            <a:latin typeface="Bierstadt"/>
          </a:endParaRPr>
        </a:p>
      </dgm:t>
    </dgm:pt>
    <dgm:pt modelId="{2CCE970F-BFA2-4FE3-816F-FC0C3FFF0708}" type="parTrans" cxnId="{9FDF6800-0236-4D88-91C2-97055348823E}">
      <dgm:prSet/>
      <dgm:spPr/>
    </dgm:pt>
    <dgm:pt modelId="{26999AAE-BD2A-44AC-A187-47069883B71E}" type="sibTrans" cxnId="{9FDF6800-0236-4D88-91C2-97055348823E}">
      <dgm:prSet/>
      <dgm:spPr/>
    </dgm:pt>
    <dgm:pt modelId="{469B70BB-65DE-4674-84D5-935ED4C593C1}">
      <dgm:prSet phldr="0"/>
      <dgm:spPr/>
      <dgm:t>
        <a:bodyPr/>
        <a:lstStyle/>
        <a:p>
          <a:pPr rtl="0"/>
          <a:r>
            <a:rPr lang="en-US" dirty="0"/>
            <a:t>Identify high-density points</a:t>
          </a:r>
          <a:endParaRPr lang="en-US" dirty="0">
            <a:latin typeface="Bierstadt"/>
          </a:endParaRPr>
        </a:p>
      </dgm:t>
    </dgm:pt>
    <dgm:pt modelId="{01F5C516-C1FE-4BB9-99FA-78F5F88A0821}" type="parTrans" cxnId="{2FCB9495-BEF3-4AC8-8DA7-0B40D1615233}">
      <dgm:prSet/>
      <dgm:spPr/>
    </dgm:pt>
    <dgm:pt modelId="{7EB81B06-F3B8-4C56-8DBE-54F8FA8D0446}" type="sibTrans" cxnId="{2FCB9495-BEF3-4AC8-8DA7-0B40D1615233}">
      <dgm:prSet/>
      <dgm:spPr/>
    </dgm:pt>
    <dgm:pt modelId="{EC26BD78-9B00-47FA-8994-98A195988AC4}">
      <dgm:prSet phldr="0"/>
      <dgm:spPr/>
      <dgm:t>
        <a:bodyPr/>
        <a:lstStyle/>
        <a:p>
          <a:pPr rtl="0"/>
          <a:r>
            <a:rPr lang="en-US" dirty="0">
              <a:latin typeface="Calibri"/>
              <a:cs typeface="Calibri"/>
            </a:rPr>
            <a:t>Cluster high-density points </a:t>
          </a:r>
          <a:endParaRPr lang="en-US" dirty="0">
            <a:latin typeface="Bierstadt"/>
          </a:endParaRPr>
        </a:p>
      </dgm:t>
    </dgm:pt>
    <dgm:pt modelId="{031D3B02-D545-4E23-BFFC-FAB5FD0E2E0B}" type="parTrans" cxnId="{C93DC3EE-6C67-4BAB-B2C0-198C67E0525B}">
      <dgm:prSet/>
      <dgm:spPr/>
    </dgm:pt>
    <dgm:pt modelId="{D59F777C-D5C5-4AC9-8AF7-9173BFBE4716}" type="sibTrans" cxnId="{C93DC3EE-6C67-4BAB-B2C0-198C67E0525B}">
      <dgm:prSet/>
      <dgm:spPr/>
    </dgm:pt>
    <dgm:pt modelId="{91D211C2-3FB9-4ACB-B0B4-75A0E57FEF96}" type="pres">
      <dgm:prSet presAssocID="{92CE30AE-56B9-475C-9332-4C4FBFFBFB09}" presName="CompostProcess" presStyleCnt="0">
        <dgm:presLayoutVars>
          <dgm:dir/>
          <dgm:resizeHandles val="exact"/>
        </dgm:presLayoutVars>
      </dgm:prSet>
      <dgm:spPr/>
    </dgm:pt>
    <dgm:pt modelId="{72F3CEE6-68F3-46DA-9D08-4FA39397DF18}" type="pres">
      <dgm:prSet presAssocID="{92CE30AE-56B9-475C-9332-4C4FBFFBFB09}" presName="arrow" presStyleLbl="bgShp" presStyleIdx="0" presStyleCnt="1"/>
      <dgm:spPr/>
    </dgm:pt>
    <dgm:pt modelId="{7DBCBF29-A0E0-4C42-A094-A1EBC7F0EFF0}" type="pres">
      <dgm:prSet presAssocID="{92CE30AE-56B9-475C-9332-4C4FBFFBFB09}" presName="linearProcess" presStyleCnt="0"/>
      <dgm:spPr/>
    </dgm:pt>
    <dgm:pt modelId="{1C9ED09C-1F8C-4F2C-88B3-DB55EEFA407E}" type="pres">
      <dgm:prSet presAssocID="{FAD9B5A9-8B5C-48C6-8C83-84B9893AE0E9}" presName="textNode" presStyleLbl="node1" presStyleIdx="0" presStyleCnt="4">
        <dgm:presLayoutVars>
          <dgm:bulletEnabled val="1"/>
        </dgm:presLayoutVars>
      </dgm:prSet>
      <dgm:spPr/>
    </dgm:pt>
    <dgm:pt modelId="{8AC07383-669D-42F0-B9E7-099E28422787}" type="pres">
      <dgm:prSet presAssocID="{26999AAE-BD2A-44AC-A187-47069883B71E}" presName="sibTrans" presStyleCnt="0"/>
      <dgm:spPr/>
    </dgm:pt>
    <dgm:pt modelId="{1463B0C9-2B10-4123-8A0F-229BA39AEB5A}" type="pres">
      <dgm:prSet presAssocID="{469B70BB-65DE-4674-84D5-935ED4C593C1}" presName="textNode" presStyleLbl="node1" presStyleIdx="1" presStyleCnt="4">
        <dgm:presLayoutVars>
          <dgm:bulletEnabled val="1"/>
        </dgm:presLayoutVars>
      </dgm:prSet>
      <dgm:spPr/>
    </dgm:pt>
    <dgm:pt modelId="{DB0618E0-81E0-4D79-9D0E-8314C600DD75}" type="pres">
      <dgm:prSet presAssocID="{7EB81B06-F3B8-4C56-8DBE-54F8FA8D0446}" presName="sibTrans" presStyleCnt="0"/>
      <dgm:spPr/>
    </dgm:pt>
    <dgm:pt modelId="{91604B04-B685-41C4-B762-0FFBA51BFF40}" type="pres">
      <dgm:prSet presAssocID="{EC26BD78-9B00-47FA-8994-98A195988AC4}" presName="textNode" presStyleLbl="node1" presStyleIdx="2" presStyleCnt="4">
        <dgm:presLayoutVars>
          <dgm:bulletEnabled val="1"/>
        </dgm:presLayoutVars>
      </dgm:prSet>
      <dgm:spPr/>
    </dgm:pt>
    <dgm:pt modelId="{AA8B6E2C-3006-42A3-B3C7-1B42057FDF8D}" type="pres">
      <dgm:prSet presAssocID="{D59F777C-D5C5-4AC9-8AF7-9173BFBE4716}" presName="sibTrans" presStyleCnt="0"/>
      <dgm:spPr/>
    </dgm:pt>
    <dgm:pt modelId="{703EF95F-1C78-459C-A549-AC56FDF6A149}" type="pres">
      <dgm:prSet presAssocID="{69BF00FF-8891-4B4B-8C7C-21A1CB75FC06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9FDF6800-0236-4D88-91C2-97055348823E}" srcId="{92CE30AE-56B9-475C-9332-4C4FBFFBFB09}" destId="{FAD9B5A9-8B5C-48C6-8C83-84B9893AE0E9}" srcOrd="0" destOrd="0" parTransId="{2CCE970F-BFA2-4FE3-816F-FC0C3FFF0708}" sibTransId="{26999AAE-BD2A-44AC-A187-47069883B71E}"/>
    <dgm:cxn modelId="{3D9A8008-681F-45B5-B04C-A01E7C940AE0}" type="presOf" srcId="{FAD9B5A9-8B5C-48C6-8C83-84B9893AE0E9}" destId="{1C9ED09C-1F8C-4F2C-88B3-DB55EEFA407E}" srcOrd="0" destOrd="0" presId="urn:microsoft.com/office/officeart/2005/8/layout/hProcess9"/>
    <dgm:cxn modelId="{0C291489-A20E-4642-A474-75C8110674FE}" type="presOf" srcId="{69BF00FF-8891-4B4B-8C7C-21A1CB75FC06}" destId="{703EF95F-1C78-459C-A549-AC56FDF6A149}" srcOrd="0" destOrd="0" presId="urn:microsoft.com/office/officeart/2005/8/layout/hProcess9"/>
    <dgm:cxn modelId="{2FCB9495-BEF3-4AC8-8DA7-0B40D1615233}" srcId="{92CE30AE-56B9-475C-9332-4C4FBFFBFB09}" destId="{469B70BB-65DE-4674-84D5-935ED4C593C1}" srcOrd="1" destOrd="0" parTransId="{01F5C516-C1FE-4BB9-99FA-78F5F88A0821}" sibTransId="{7EB81B06-F3B8-4C56-8DBE-54F8FA8D0446}"/>
    <dgm:cxn modelId="{AF8019B7-82D1-4995-BFC3-CE4F4EADEB76}" type="presOf" srcId="{469B70BB-65DE-4674-84D5-935ED4C593C1}" destId="{1463B0C9-2B10-4123-8A0F-229BA39AEB5A}" srcOrd="0" destOrd="0" presId="urn:microsoft.com/office/officeart/2005/8/layout/hProcess9"/>
    <dgm:cxn modelId="{564E20D2-3E90-4D91-8068-6E834FA08D7D}" type="presOf" srcId="{EC26BD78-9B00-47FA-8994-98A195988AC4}" destId="{91604B04-B685-41C4-B762-0FFBA51BFF40}" srcOrd="0" destOrd="0" presId="urn:microsoft.com/office/officeart/2005/8/layout/hProcess9"/>
    <dgm:cxn modelId="{C93DC3EE-6C67-4BAB-B2C0-198C67E0525B}" srcId="{92CE30AE-56B9-475C-9332-4C4FBFFBFB09}" destId="{EC26BD78-9B00-47FA-8994-98A195988AC4}" srcOrd="2" destOrd="0" parTransId="{031D3B02-D545-4E23-BFFC-FAB5FD0E2E0B}" sibTransId="{D59F777C-D5C5-4AC9-8AF7-9173BFBE4716}"/>
    <dgm:cxn modelId="{6F40E6F3-F82D-49DE-93D3-166E643E9695}" type="presOf" srcId="{92CE30AE-56B9-475C-9332-4C4FBFFBFB09}" destId="{91D211C2-3FB9-4ACB-B0B4-75A0E57FEF96}" srcOrd="0" destOrd="0" presId="urn:microsoft.com/office/officeart/2005/8/layout/hProcess9"/>
    <dgm:cxn modelId="{12ED86F8-653E-4445-81F9-FE20E31E5219}" srcId="{92CE30AE-56B9-475C-9332-4C4FBFFBFB09}" destId="{69BF00FF-8891-4B4B-8C7C-21A1CB75FC06}" srcOrd="3" destOrd="0" parTransId="{228996D6-5412-45F4-B0D2-0C3802E38486}" sibTransId="{CCD12265-4CD1-440E-8507-811784CD58F2}"/>
    <dgm:cxn modelId="{D3686B22-0C90-455C-9215-5086E3569734}" type="presParOf" srcId="{91D211C2-3FB9-4ACB-B0B4-75A0E57FEF96}" destId="{72F3CEE6-68F3-46DA-9D08-4FA39397DF18}" srcOrd="0" destOrd="0" presId="urn:microsoft.com/office/officeart/2005/8/layout/hProcess9"/>
    <dgm:cxn modelId="{4EA11244-4C70-4FCA-94E5-629F21B3D910}" type="presParOf" srcId="{91D211C2-3FB9-4ACB-B0B4-75A0E57FEF96}" destId="{7DBCBF29-A0E0-4C42-A094-A1EBC7F0EFF0}" srcOrd="1" destOrd="0" presId="urn:microsoft.com/office/officeart/2005/8/layout/hProcess9"/>
    <dgm:cxn modelId="{3DFE3FE9-E7B7-4E25-810B-6B45A6C2CD45}" type="presParOf" srcId="{7DBCBF29-A0E0-4C42-A094-A1EBC7F0EFF0}" destId="{1C9ED09C-1F8C-4F2C-88B3-DB55EEFA407E}" srcOrd="0" destOrd="0" presId="urn:microsoft.com/office/officeart/2005/8/layout/hProcess9"/>
    <dgm:cxn modelId="{7E1DB7B6-694C-4905-B932-60B4BE62EEAE}" type="presParOf" srcId="{7DBCBF29-A0E0-4C42-A094-A1EBC7F0EFF0}" destId="{8AC07383-669D-42F0-B9E7-099E28422787}" srcOrd="1" destOrd="0" presId="urn:microsoft.com/office/officeart/2005/8/layout/hProcess9"/>
    <dgm:cxn modelId="{CFAA2BD7-DBC7-404E-8144-41A756EEA673}" type="presParOf" srcId="{7DBCBF29-A0E0-4C42-A094-A1EBC7F0EFF0}" destId="{1463B0C9-2B10-4123-8A0F-229BA39AEB5A}" srcOrd="2" destOrd="0" presId="urn:microsoft.com/office/officeart/2005/8/layout/hProcess9"/>
    <dgm:cxn modelId="{B767B3FF-6FF5-4695-A5D0-8E024D4FAAE6}" type="presParOf" srcId="{7DBCBF29-A0E0-4C42-A094-A1EBC7F0EFF0}" destId="{DB0618E0-81E0-4D79-9D0E-8314C600DD75}" srcOrd="3" destOrd="0" presId="urn:microsoft.com/office/officeart/2005/8/layout/hProcess9"/>
    <dgm:cxn modelId="{584B4569-16A6-4A57-BC3D-5C6468DABEA3}" type="presParOf" srcId="{7DBCBF29-A0E0-4C42-A094-A1EBC7F0EFF0}" destId="{91604B04-B685-41C4-B762-0FFBA51BFF40}" srcOrd="4" destOrd="0" presId="urn:microsoft.com/office/officeart/2005/8/layout/hProcess9"/>
    <dgm:cxn modelId="{D6D251CB-B140-4DE5-B6CD-999262774FAA}" type="presParOf" srcId="{7DBCBF29-A0E0-4C42-A094-A1EBC7F0EFF0}" destId="{AA8B6E2C-3006-42A3-B3C7-1B42057FDF8D}" srcOrd="5" destOrd="0" presId="urn:microsoft.com/office/officeart/2005/8/layout/hProcess9"/>
    <dgm:cxn modelId="{9BC78848-3FE6-4C75-931B-E786EE82FF04}" type="presParOf" srcId="{7DBCBF29-A0E0-4C42-A094-A1EBC7F0EFF0}" destId="{703EF95F-1C78-459C-A549-AC56FDF6A14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3CEE6-68F3-46DA-9D08-4FA39397DF18}">
      <dsp:nvSpPr>
        <dsp:cNvPr id="0" name=""/>
        <dsp:cNvSpPr/>
      </dsp:nvSpPr>
      <dsp:spPr>
        <a:xfrm>
          <a:off x="717981" y="0"/>
          <a:ext cx="8137123" cy="36576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ED09C-1F8C-4F2C-88B3-DB55EEFA407E}">
      <dsp:nvSpPr>
        <dsp:cNvPr id="0" name=""/>
        <dsp:cNvSpPr/>
      </dsp:nvSpPr>
      <dsp:spPr>
        <a:xfrm>
          <a:off x="4791" y="1097279"/>
          <a:ext cx="2304458" cy="1463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Compute KDE density</a:t>
          </a:r>
          <a:endParaRPr lang="en-US" sz="2600" kern="1200" dirty="0">
            <a:latin typeface="Bierstadt"/>
          </a:endParaRPr>
        </a:p>
      </dsp:txBody>
      <dsp:txXfrm>
        <a:off x="76211" y="1168699"/>
        <a:ext cx="2161618" cy="1320200"/>
      </dsp:txXfrm>
    </dsp:sp>
    <dsp:sp modelId="{1463B0C9-2B10-4123-8A0F-229BA39AEB5A}">
      <dsp:nvSpPr>
        <dsp:cNvPr id="0" name=""/>
        <dsp:cNvSpPr/>
      </dsp:nvSpPr>
      <dsp:spPr>
        <a:xfrm>
          <a:off x="2424472" y="1097279"/>
          <a:ext cx="2304458" cy="1463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 high-density points</a:t>
          </a:r>
          <a:endParaRPr lang="en-US" sz="2600" kern="1200" dirty="0">
            <a:latin typeface="Bierstadt"/>
          </a:endParaRPr>
        </a:p>
      </dsp:txBody>
      <dsp:txXfrm>
        <a:off x="2495892" y="1168699"/>
        <a:ext cx="2161618" cy="1320200"/>
      </dsp:txXfrm>
    </dsp:sp>
    <dsp:sp modelId="{91604B04-B685-41C4-B762-0FFBA51BFF40}">
      <dsp:nvSpPr>
        <dsp:cNvPr id="0" name=""/>
        <dsp:cNvSpPr/>
      </dsp:nvSpPr>
      <dsp:spPr>
        <a:xfrm>
          <a:off x="4844154" y="1097279"/>
          <a:ext cx="2304458" cy="1463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/>
              <a:cs typeface="Calibri"/>
            </a:rPr>
            <a:t>Cluster high-density points </a:t>
          </a:r>
          <a:endParaRPr lang="en-US" sz="2600" kern="1200" dirty="0">
            <a:latin typeface="Bierstadt"/>
          </a:endParaRPr>
        </a:p>
      </dsp:txBody>
      <dsp:txXfrm>
        <a:off x="4915574" y="1168699"/>
        <a:ext cx="2161618" cy="1320200"/>
      </dsp:txXfrm>
    </dsp:sp>
    <dsp:sp modelId="{703EF95F-1C78-459C-A549-AC56FDF6A149}">
      <dsp:nvSpPr>
        <dsp:cNvPr id="0" name=""/>
        <dsp:cNvSpPr/>
      </dsp:nvSpPr>
      <dsp:spPr>
        <a:xfrm>
          <a:off x="7263836" y="1097279"/>
          <a:ext cx="2304458" cy="1463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Bierstadt"/>
            </a:rPr>
            <a:t>Form groups </a:t>
          </a:r>
          <a:r>
            <a:rPr lang="en-US" sz="2600" kern="1200" dirty="0">
              <a:latin typeface="Calibri"/>
              <a:cs typeface="Calibri"/>
            </a:rPr>
            <a:t>within the kernel range</a:t>
          </a:r>
        </a:p>
      </dsp:txBody>
      <dsp:txXfrm>
        <a:off x="7335256" y="1168699"/>
        <a:ext cx="2161618" cy="132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48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3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5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0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00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8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8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4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2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01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3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336" y="3120905"/>
            <a:ext cx="6958922" cy="2816027"/>
          </a:xfrm>
        </p:spPr>
        <p:txBody>
          <a:bodyPr anchor="ctr">
            <a:norm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ROHAN NIRANJAN KALPAVRUKSHA</a:t>
            </a: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Pace University</a:t>
            </a: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Advanced Pattern Recognition And Machine Learning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769" y="183696"/>
            <a:ext cx="7811422" cy="223267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KERNEL DENSITY </a:t>
            </a:r>
            <a:endParaRPr lang="en-US" sz="5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BASED CLUSTERING</a:t>
            </a:r>
            <a:endParaRPr lang="en-US" sz="5400">
              <a:latin typeface="Times New Roman"/>
              <a:cs typeface="Times New Roman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phere of mesh and nodes">
            <a:extLst>
              <a:ext uri="{FF2B5EF4-FFF2-40B4-BE49-F238E27FC236}">
                <a16:creationId xmlns:a16="http://schemas.microsoft.com/office/drawing/2014/main" id="{42CDFD37-0126-49F2-E597-7BF80EAA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28" r="1808" b="4"/>
          <a:stretch/>
        </p:blipFill>
        <p:spPr>
          <a:xfrm>
            <a:off x="7401277" y="994843"/>
            <a:ext cx="4790723" cy="58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EC27C-9150-5122-BF1F-1BCDAB4AAFE2}"/>
              </a:ext>
            </a:extLst>
          </p:cNvPr>
          <p:cNvSpPr txBox="1"/>
          <p:nvPr/>
        </p:nvSpPr>
        <p:spPr>
          <a:xfrm>
            <a:off x="1409420" y="1710837"/>
            <a:ext cx="875782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ea typeface="Roboto"/>
                <a:cs typeface="Roboto"/>
              </a:rPr>
              <a:t>KERNEL DENSITY BASED CLUSTERING</a:t>
            </a: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13E277F-A1D6-A24E-AC82-C8EAEEA455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4583432"/>
              </p:ext>
            </p:extLst>
          </p:nvPr>
        </p:nvGraphicFramePr>
        <p:xfrm>
          <a:off x="998739" y="2576743"/>
          <a:ext cx="9573086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60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2F3CEE6-68F3-46DA-9D08-4FA39397D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graphicEl>
                                              <a:dgm id="{72F3CEE6-68F3-46DA-9D08-4FA39397DF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C9ED09C-1F8C-4F2C-88B3-DB55EEFA4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graphicEl>
                                              <a:dgm id="{1C9ED09C-1F8C-4F2C-88B3-DB55EEFA40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63B0C9-2B10-4123-8A0F-229BA39AE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graphicEl>
                                              <a:dgm id="{1463B0C9-2B10-4123-8A0F-229BA39AEB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1604B04-B685-41C4-B762-0FFBA51BF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2">
                                            <p:graphicEl>
                                              <a:dgm id="{91604B04-B685-41C4-B762-0FFBA51BF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03EF95F-1C78-459C-A549-AC56FDF6A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2">
                                            <p:graphicEl>
                                              <a:dgm id="{703EF95F-1C78-459C-A549-AC56FDF6A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2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2A1F4-1393-E308-BBEE-42426302A587}"/>
              </a:ext>
            </a:extLst>
          </p:cNvPr>
          <p:cNvSpPr txBox="1"/>
          <p:nvPr/>
        </p:nvSpPr>
        <p:spPr>
          <a:xfrm rot="-480000">
            <a:off x="406432" y="1787057"/>
            <a:ext cx="2839373" cy="9763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Compute </a:t>
            </a:r>
            <a:endParaRPr lang="en-US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Kernel Density </a:t>
            </a:r>
            <a:endParaRPr lang="en-US" sz="28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E090D4-E979-AB3B-691B-B92DAE60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94" y="1391815"/>
            <a:ext cx="8181586" cy="5217367"/>
          </a:xfrm>
          <a:prstGeom prst="rect">
            <a:avLst/>
          </a:prstGeom>
        </p:spPr>
      </p:pic>
      <p:pic>
        <p:nvPicPr>
          <p:cNvPr id="23" name="Picture 22" descr="A close-up of a quote&#10;&#10;Description automatically generated">
            <a:extLst>
              <a:ext uri="{FF2B5EF4-FFF2-40B4-BE49-F238E27FC236}">
                <a16:creationId xmlns:a16="http://schemas.microsoft.com/office/drawing/2014/main" id="{2C63D6EE-C9B9-19FB-73A0-E63F5A0A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9" y="3268170"/>
            <a:ext cx="3353189" cy="1466850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74A6B68-C405-EB3D-8621-58923B7D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86" y="5263444"/>
            <a:ext cx="23050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2A1F4-1393-E308-BBEE-42426302A587}"/>
              </a:ext>
            </a:extLst>
          </p:cNvPr>
          <p:cNvSpPr txBox="1"/>
          <p:nvPr/>
        </p:nvSpPr>
        <p:spPr>
          <a:xfrm rot="21120000">
            <a:off x="406432" y="1798154"/>
            <a:ext cx="28393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Identify High Density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29B18-91AF-2471-6709-9D3B852F1D5F}"/>
              </a:ext>
            </a:extLst>
          </p:cNvPr>
          <p:cNvSpPr txBox="1"/>
          <p:nvPr/>
        </p:nvSpPr>
        <p:spPr>
          <a:xfrm>
            <a:off x="554854" y="3432699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Set a Threshold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(top 80 perc) - High Density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0AC71-A481-D588-CE12-88A60C6D99FE}"/>
              </a:ext>
            </a:extLst>
          </p:cNvPr>
          <p:cNvSpPr txBox="1"/>
          <p:nvPr/>
        </p:nvSpPr>
        <p:spPr>
          <a:xfrm>
            <a:off x="577048" y="5223028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Rest is considered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as noise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5772-5BE5-2621-3C8E-45EE01B21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735" y="1302057"/>
            <a:ext cx="8022336" cy="54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1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2A1F4-1393-E308-BBEE-42426302A587}"/>
              </a:ext>
            </a:extLst>
          </p:cNvPr>
          <p:cNvSpPr txBox="1"/>
          <p:nvPr/>
        </p:nvSpPr>
        <p:spPr>
          <a:xfrm rot="21120000">
            <a:off x="406432" y="1798154"/>
            <a:ext cx="28393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Cluster points in kernel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BFD8F-8045-2003-716D-7E3412FB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585" y="1368640"/>
            <a:ext cx="7910211" cy="5341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EEB28-1985-3D6F-850D-4C26C49B4EFB}"/>
              </a:ext>
            </a:extLst>
          </p:cNvPr>
          <p:cNvSpPr txBox="1"/>
          <p:nvPr/>
        </p:nvSpPr>
        <p:spPr>
          <a:xfrm>
            <a:off x="577048" y="3255144"/>
            <a:ext cx="27431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Label points into one cluster if they are within the kernel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F9555-D097-06BD-7597-E4B36D9FB6BA}"/>
              </a:ext>
            </a:extLst>
          </p:cNvPr>
          <p:cNvSpPr txBox="1"/>
          <p:nvPr/>
        </p:nvSpPr>
        <p:spPr>
          <a:xfrm>
            <a:off x="577048" y="5223029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Silhouette Score: 0.788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8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00"/>
                </a:solidFill>
                <a:latin typeface="Times New Roman"/>
                <a:cs typeface="Times New Roman"/>
              </a:rPr>
              <a:t>PRACTICAL EXAMPLE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2A1F4-1393-E308-BBEE-42426302A587}"/>
              </a:ext>
            </a:extLst>
          </p:cNvPr>
          <p:cNvSpPr txBox="1"/>
          <p:nvPr/>
        </p:nvSpPr>
        <p:spPr>
          <a:xfrm>
            <a:off x="439562" y="2394502"/>
            <a:ext cx="2839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F9555-D097-06BD-7597-E4B36D9FB6BA}"/>
              </a:ext>
            </a:extLst>
          </p:cNvPr>
          <p:cNvSpPr txBox="1"/>
          <p:nvPr/>
        </p:nvSpPr>
        <p:spPr>
          <a:xfrm>
            <a:off x="537292" y="331471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NYPD Shooting Incident Data </a:t>
            </a:r>
            <a:endParaRPr lang="en-US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2006-2021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map with blue dots&#10;&#10;Description automatically generated">
            <a:extLst>
              <a:ext uri="{FF2B5EF4-FFF2-40B4-BE49-F238E27FC236}">
                <a16:creationId xmlns:a16="http://schemas.microsoft.com/office/drawing/2014/main" id="{5CE292F8-566B-2E19-EDD9-1B3EB301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849" y="1537252"/>
            <a:ext cx="8453521" cy="49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1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00"/>
                </a:solidFill>
                <a:latin typeface="Times New Roman"/>
                <a:cs typeface="Times New Roman"/>
              </a:rPr>
              <a:t>PRACTICAL EXAMPLE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2A1F4-1393-E308-BBEE-42426302A587}"/>
              </a:ext>
            </a:extLst>
          </p:cNvPr>
          <p:cNvSpPr txBox="1"/>
          <p:nvPr/>
        </p:nvSpPr>
        <p:spPr>
          <a:xfrm>
            <a:off x="439562" y="2394502"/>
            <a:ext cx="28393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DBSCAN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F9555-D097-06BD-7597-E4B36D9FB6BA}"/>
              </a:ext>
            </a:extLst>
          </p:cNvPr>
          <p:cNvSpPr txBox="1"/>
          <p:nvPr/>
        </p:nvSpPr>
        <p:spPr>
          <a:xfrm>
            <a:off x="570422" y="3771916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Silhouette Score: 0.428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7EC930B5-58AE-B216-864F-D0192577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245" y="1504122"/>
            <a:ext cx="8004239" cy="50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0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00"/>
                </a:solidFill>
                <a:latin typeface="Times New Roman"/>
                <a:cs typeface="Times New Roman"/>
              </a:rPr>
              <a:t>PRACTICAL EXAMPLE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2A1F4-1393-E308-BBEE-42426302A587}"/>
              </a:ext>
            </a:extLst>
          </p:cNvPr>
          <p:cNvSpPr txBox="1"/>
          <p:nvPr/>
        </p:nvSpPr>
        <p:spPr>
          <a:xfrm>
            <a:off x="346796" y="1712015"/>
            <a:ext cx="346222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KERNEL DENSITY BASED 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F9555-D097-06BD-7597-E4B36D9FB6BA}"/>
              </a:ext>
            </a:extLst>
          </p:cNvPr>
          <p:cNvSpPr txBox="1"/>
          <p:nvPr/>
        </p:nvSpPr>
        <p:spPr>
          <a:xfrm>
            <a:off x="80092" y="3308090"/>
            <a:ext cx="360458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Silhouette Score: 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Gaussian Kernel: 0.542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Tophat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Kernel: 0.456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Epanechnikov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: 0.438 </a:t>
            </a:r>
            <a:endParaRPr lang="en-US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Exponential Kernel: 0.252 Cosine Kernel: 0.439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oup of maps with different colors&#10;&#10;Description automatically generated">
            <a:extLst>
              <a:ext uri="{FF2B5EF4-FFF2-40B4-BE49-F238E27FC236}">
                <a16:creationId xmlns:a16="http://schemas.microsoft.com/office/drawing/2014/main" id="{87047D36-E0B0-EADC-FFDB-BC3FB408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66" y="1391477"/>
            <a:ext cx="8077877" cy="535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04669-8D9D-795A-70F8-980B5EAB7A38}"/>
              </a:ext>
            </a:extLst>
          </p:cNvPr>
          <p:cNvSpPr txBox="1"/>
          <p:nvPr/>
        </p:nvSpPr>
        <p:spPr>
          <a:xfrm>
            <a:off x="1376038" y="1893902"/>
            <a:ext cx="8572868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Better Accuracy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: Captures complex patterns and improves cluster precision.</a:t>
            </a: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Flexibility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: Effectively handles irregular and overlapping clusters.</a:t>
            </a: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Density Adaptive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: Adjusts to varying data densities for better separation.</a:t>
            </a: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Future Scope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: Integrates with deep learning for large-scale, real-time applications.</a:t>
            </a: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/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150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F3002B-084D-5FF1-C0D1-ABD3F52B3A5E}"/>
              </a:ext>
            </a:extLst>
          </p:cNvPr>
          <p:cNvSpPr txBox="1"/>
          <p:nvPr/>
        </p:nvSpPr>
        <p:spPr>
          <a:xfrm rot="21120000">
            <a:off x="2717421" y="2335053"/>
            <a:ext cx="8972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Times New Roman"/>
                <a:cs typeface="Times New Roman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254528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D6A93CE4-B9C2-C89D-8697-8B5E08EBFD67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7116005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MOTIVATION</a:t>
            </a:r>
          </a:p>
        </p:txBody>
      </p:sp>
      <p:sp>
        <p:nvSpPr>
          <p:cNvPr id="2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19148" y="0"/>
            <a:ext cx="1221114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-1"/>
            <a:ext cx="6112905" cy="2787805"/>
          </a:xfrm>
          <a:prstGeom prst="rect">
            <a:avLst/>
          </a:prstGeom>
          <a:noFill/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91907131-8A0F-6423-BE52-CE6DB8E88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078" y="42856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EF7058E-518D-4A1A-AA27-D7E01C2B1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478" y="45142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E8713661-509A-ACCB-DC01-402C3A894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878" y="47428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6857FEB0-B00C-5FE9-2322-75CBACE1E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278" y="40570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AC0B4D15-241C-186F-C40F-44F9FFA1A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278" y="16948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9603046-6ACD-5237-2637-E1181189F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278" y="32188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60D3B741-3BAF-8459-C073-43FE51949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278" y="47428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17" name="AutoShape 10">
            <a:extLst>
              <a:ext uri="{FF2B5EF4-FFF2-40B4-BE49-F238E27FC236}">
                <a16:creationId xmlns:a16="http://schemas.microsoft.com/office/drawing/2014/main" id="{8225FD08-0787-8833-307B-1096B56CC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078" y="37522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F58CBE70-5C1D-275D-D16B-FB0E7B4FE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678" y="34474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59CD9F6D-9490-6824-8707-BE41DF645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7278" y="14662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00321901-9F68-C5D0-8D26-12631229A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4478" y="15424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161BA413-73D0-E3E4-D76F-92058E120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078" y="16948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07280CA4-6683-327B-1E0D-291698148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9678" y="18472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3" name="AutoShape 16">
            <a:extLst>
              <a:ext uri="{FF2B5EF4-FFF2-40B4-BE49-F238E27FC236}">
                <a16:creationId xmlns:a16="http://schemas.microsoft.com/office/drawing/2014/main" id="{D699666F-DDAE-4010-C021-C7E357CC9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4478" y="19996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4" name="AutoShape 17">
            <a:extLst>
              <a:ext uri="{FF2B5EF4-FFF2-40B4-BE49-F238E27FC236}">
                <a16:creationId xmlns:a16="http://schemas.microsoft.com/office/drawing/2014/main" id="{B3817AA5-EE7C-07E5-C7C5-8594EF30C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9278" y="23806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5" name="AutoShape 18">
            <a:extLst>
              <a:ext uri="{FF2B5EF4-FFF2-40B4-BE49-F238E27FC236}">
                <a16:creationId xmlns:a16="http://schemas.microsoft.com/office/drawing/2014/main" id="{44DAFA49-C60F-B20A-6404-AF096D5C4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678" y="14662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6" name="AutoShape 19">
            <a:extLst>
              <a:ext uri="{FF2B5EF4-FFF2-40B4-BE49-F238E27FC236}">
                <a16:creationId xmlns:a16="http://schemas.microsoft.com/office/drawing/2014/main" id="{2066BE7C-3FE0-748E-2631-7254F8D3A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1478" y="29140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7" name="AutoShape 20">
            <a:extLst>
              <a:ext uri="{FF2B5EF4-FFF2-40B4-BE49-F238E27FC236}">
                <a16:creationId xmlns:a16="http://schemas.microsoft.com/office/drawing/2014/main" id="{C08E2A42-FCF4-EFE4-6E83-5F99C63ED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1478" y="44380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8" name="AutoShape 21">
            <a:extLst>
              <a:ext uri="{FF2B5EF4-FFF2-40B4-BE49-F238E27FC236}">
                <a16:creationId xmlns:a16="http://schemas.microsoft.com/office/drawing/2014/main" id="{B819230E-5A6E-9C8F-8860-789C2997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2478" y="47428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29" name="AutoShape 22">
            <a:extLst>
              <a:ext uri="{FF2B5EF4-FFF2-40B4-BE49-F238E27FC236}">
                <a16:creationId xmlns:a16="http://schemas.microsoft.com/office/drawing/2014/main" id="{B9E9A4CC-6A88-2D98-AE85-EE28436D8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3478" y="39808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30" name="AutoShape 23">
            <a:extLst>
              <a:ext uri="{FF2B5EF4-FFF2-40B4-BE49-F238E27FC236}">
                <a16:creationId xmlns:a16="http://schemas.microsoft.com/office/drawing/2014/main" id="{D10A1683-D974-E6A0-8A5A-D21E82B8D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278" y="33712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31" name="AutoShape 24">
            <a:extLst>
              <a:ext uri="{FF2B5EF4-FFF2-40B4-BE49-F238E27FC236}">
                <a16:creationId xmlns:a16="http://schemas.microsoft.com/office/drawing/2014/main" id="{06D62236-F8B2-C1BB-092C-4B193F0FF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278" y="38284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32" name="AutoShape 25">
            <a:extLst>
              <a:ext uri="{FF2B5EF4-FFF2-40B4-BE49-F238E27FC236}">
                <a16:creationId xmlns:a16="http://schemas.microsoft.com/office/drawing/2014/main" id="{B66748C8-52E1-D8BB-3063-B62CAC070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4478" y="42856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33" name="AutoShape 26">
            <a:extLst>
              <a:ext uri="{FF2B5EF4-FFF2-40B4-BE49-F238E27FC236}">
                <a16:creationId xmlns:a16="http://schemas.microsoft.com/office/drawing/2014/main" id="{E48FE389-7749-F240-C617-9646E2C72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078" y="46666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34" name="AutoShape 27">
            <a:extLst>
              <a:ext uri="{FF2B5EF4-FFF2-40B4-BE49-F238E27FC236}">
                <a16:creationId xmlns:a16="http://schemas.microsoft.com/office/drawing/2014/main" id="{969F1AFC-1227-5849-045E-5A8E27625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9678" y="36760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35" name="AutoShape 28">
            <a:extLst>
              <a:ext uri="{FF2B5EF4-FFF2-40B4-BE49-F238E27FC236}">
                <a16:creationId xmlns:a16="http://schemas.microsoft.com/office/drawing/2014/main" id="{E61A0063-844E-6C98-B818-D6AC5699C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9278" y="48952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36" name="AutoShape 29">
            <a:extLst>
              <a:ext uri="{FF2B5EF4-FFF2-40B4-BE49-F238E27FC236}">
                <a16:creationId xmlns:a16="http://schemas.microsoft.com/office/drawing/2014/main" id="{41429B18-3AB5-2679-3252-DBA2409F9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1078" y="2228295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sp>
        <p:nvSpPr>
          <p:cNvPr id="37" name="Text Box 45">
            <a:extLst>
              <a:ext uri="{FF2B5EF4-FFF2-40B4-BE49-F238E27FC236}">
                <a16:creationId xmlns:a16="http://schemas.microsoft.com/office/drawing/2014/main" id="{0EB1B254-6990-82FE-6575-29394F658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8403" y="242197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chemeClr val="bg1"/>
                </a:solidFill>
                <a:ea typeface="굴림" panose="020B0600000101010101" pitchFamily="34" charset="-127"/>
              </a:rPr>
              <a:t>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2F1EE6-E1AD-59A7-DCB3-CFDD2514ED21}"/>
              </a:ext>
            </a:extLst>
          </p:cNvPr>
          <p:cNvGrpSpPr>
            <a:grpSpLocks/>
          </p:cNvGrpSpPr>
          <p:nvPr/>
        </p:nvGrpSpPr>
        <p:grpSpPr bwMode="auto">
          <a:xfrm>
            <a:off x="9646864" y="968368"/>
            <a:ext cx="1600200" cy="1600200"/>
            <a:chOff x="3209278" y="2380695"/>
            <a:chExt cx="1600200" cy="16002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B871E1E-35DF-2B2E-E150-124CA98D4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278" y="2380695"/>
              <a:ext cx="1600200" cy="1600200"/>
            </a:xfrm>
            <a:prstGeom prst="ellipse">
              <a:avLst/>
            </a:prstGeom>
            <a:noFill/>
            <a:ln w="9525" algn="ctr">
              <a:solidFill>
                <a:srgbClr val="92D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ko-KR" altLang="en-US" sz="2000">
                <a:ea typeface="굴림" panose="020B0600000101010101" pitchFamily="34" charset="-127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3961C1-CE77-CA96-EE1D-B51F653321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47478" y="3175351"/>
              <a:ext cx="762000" cy="1588"/>
            </a:xfrm>
            <a:prstGeom prst="straightConnector1">
              <a:avLst/>
            </a:prstGeom>
            <a:noFill/>
            <a:ln w="9525" algn="ctr">
              <a:solidFill>
                <a:srgbClr val="00FF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Text Box 39">
            <a:extLst>
              <a:ext uri="{FF2B5EF4-FFF2-40B4-BE49-F238E27FC236}">
                <a16:creationId xmlns:a16="http://schemas.microsoft.com/office/drawing/2014/main" id="{DD19A712-D888-793E-49DB-0992D7D44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5106" y="1417"/>
            <a:ext cx="289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Suppose eps  =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and </a:t>
            </a:r>
            <a:r>
              <a:rPr lang="en-US" altLang="ko-KR" sz="2400" err="1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MinPoints</a:t>
            </a:r>
            <a:r>
              <a:rPr lang="en-US" altLang="ko-KR" sz="2400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 = 4</a:t>
            </a:r>
          </a:p>
        </p:txBody>
      </p:sp>
      <p:sp>
        <p:nvSpPr>
          <p:cNvPr id="40" name="AutoShape 14">
            <a:extLst>
              <a:ext uri="{FF2B5EF4-FFF2-40B4-BE49-F238E27FC236}">
                <a16:creationId xmlns:a16="http://schemas.microsoft.com/office/drawing/2014/main" id="{9D9270F2-0FC1-870D-0CCE-3D828A4A7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078" y="1694895"/>
            <a:ext cx="152400" cy="152400"/>
          </a:xfrm>
          <a:prstGeom prst="diamond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ko-KR" altLang="en-US" sz="2000">
              <a:ea typeface="굴림" panose="020B0600000101010101" pitchFamily="34" charset="-127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F34221-0254-1CBF-08BA-D4B8B53E1EB3}"/>
              </a:ext>
            </a:extLst>
          </p:cNvPr>
          <p:cNvCxnSpPr/>
          <p:nvPr/>
        </p:nvCxnSpPr>
        <p:spPr>
          <a:xfrm flipV="1">
            <a:off x="5546834" y="5633545"/>
            <a:ext cx="6484881" cy="2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4B858C-01A3-F199-0467-80B1FFAEE3D9}"/>
              </a:ext>
            </a:extLst>
          </p:cNvPr>
          <p:cNvCxnSpPr>
            <a:cxnSpLocks/>
          </p:cNvCxnSpPr>
          <p:nvPr/>
        </p:nvCxnSpPr>
        <p:spPr>
          <a:xfrm flipH="1" flipV="1">
            <a:off x="5613837" y="713390"/>
            <a:ext cx="5256" cy="496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45">
            <a:extLst>
              <a:ext uri="{FF2B5EF4-FFF2-40B4-BE49-F238E27FC236}">
                <a16:creationId xmlns:a16="http://schemas.microsoft.com/office/drawing/2014/main" id="{32FE376C-8E08-F5B8-8947-A30B29358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5558" y="57787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chemeClr val="bg1"/>
                </a:solidFill>
                <a:ea typeface="굴림"/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F2C96B-5345-D699-0811-6DCDC2170727}"/>
              </a:ext>
            </a:extLst>
          </p:cNvPr>
          <p:cNvSpPr txBox="1"/>
          <p:nvPr/>
        </p:nvSpPr>
        <p:spPr>
          <a:xfrm>
            <a:off x="343533" y="1848553"/>
            <a:ext cx="38993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Existing Density Based Clustering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9879D-D48E-F8E3-7BD0-1C8E239A32B8}"/>
              </a:ext>
            </a:extLst>
          </p:cNvPr>
          <p:cNvSpPr txBox="1"/>
          <p:nvPr/>
        </p:nvSpPr>
        <p:spPr>
          <a:xfrm>
            <a:off x="1272466" y="297401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DBSCAN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0E9AEC-98CE-6891-B853-B178E30AB4FE}"/>
              </a:ext>
            </a:extLst>
          </p:cNvPr>
          <p:cNvSpPr txBox="1"/>
          <p:nvPr/>
        </p:nvSpPr>
        <p:spPr>
          <a:xfrm>
            <a:off x="340652" y="3731018"/>
            <a:ext cx="41562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Categorizes data points as </a:t>
            </a:r>
            <a:br>
              <a:rPr lang="en-US" sz="2400">
                <a:latin typeface="Times New Roman"/>
              </a:rPr>
            </a:b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Core, Border, Noise </a:t>
            </a:r>
            <a:endParaRPr lang="en-US">
              <a:solidFill>
                <a:schemeClr val="bg1"/>
              </a:solidFill>
              <a:latin typeface="Bierstadt"/>
              <a:cs typeface="Times New Roman"/>
            </a:endParaRPr>
          </a:p>
          <a:p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F06DAE-2EF5-9C4A-84BB-272EDA912E28}"/>
              </a:ext>
            </a:extLst>
          </p:cNvPr>
          <p:cNvSpPr txBox="1"/>
          <p:nvPr/>
        </p:nvSpPr>
        <p:spPr>
          <a:xfrm>
            <a:off x="344215" y="5008623"/>
            <a:ext cx="36815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Then forms clusters </a:t>
            </a:r>
          </a:p>
        </p:txBody>
      </p:sp>
    </p:spTree>
    <p:extLst>
      <p:ext uri="{BB962C8B-B14F-4D97-AF65-F5344CB8AC3E}">
        <p14:creationId xmlns:p14="http://schemas.microsoft.com/office/powerpoint/2010/main" val="402887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" grpId="0"/>
      <p:bldP spid="4" grpId="0"/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9" grpId="0"/>
      <p:bldP spid="40" grpId="0" animBg="1"/>
      <p:bldP spid="45" grpId="0"/>
      <p:bldP spid="46" grpId="0"/>
      <p:bldP spid="47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LIMITATIONS OF DBSCAN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50E87-8F71-516A-1870-95E1AAE484F4}"/>
              </a:ext>
            </a:extLst>
          </p:cNvPr>
          <p:cNvSpPr txBox="1"/>
          <p:nvPr/>
        </p:nvSpPr>
        <p:spPr>
          <a:xfrm>
            <a:off x="554854" y="1716349"/>
            <a:ext cx="10422383" cy="1944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Focus on Sample Count Over Data Density </a:t>
            </a:r>
            <a:endParaRPr lang="en-US">
              <a:solidFill>
                <a:schemeClr val="bg1"/>
              </a:solidFill>
              <a:latin typeface="Times New Roman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  Gives more importance to number of samples within the radius   than how densely the data points are populated.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98C6A6-C3C7-59C2-91DD-360F046E4E76}"/>
              </a:ext>
            </a:extLst>
          </p:cNvPr>
          <p:cNvSpPr/>
          <p:nvPr/>
        </p:nvSpPr>
        <p:spPr>
          <a:xfrm>
            <a:off x="575062" y="3832194"/>
            <a:ext cx="2071456" cy="19826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68DC2C61-3EFD-ECE5-2E76-37A5367F1FC8}"/>
              </a:ext>
            </a:extLst>
          </p:cNvPr>
          <p:cNvSpPr/>
          <p:nvPr/>
        </p:nvSpPr>
        <p:spPr>
          <a:xfrm>
            <a:off x="2120090" y="5237824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4C54BC19-4BF8-F288-4B73-34934C3BE1B2}"/>
              </a:ext>
            </a:extLst>
          </p:cNvPr>
          <p:cNvSpPr/>
          <p:nvPr/>
        </p:nvSpPr>
        <p:spPr>
          <a:xfrm>
            <a:off x="2128721" y="4276282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7BAD6C9F-E844-7D9F-8D94-8330670744F3}"/>
              </a:ext>
            </a:extLst>
          </p:cNvPr>
          <p:cNvSpPr/>
          <p:nvPr/>
        </p:nvSpPr>
        <p:spPr>
          <a:xfrm>
            <a:off x="954347" y="5089862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E44491F8-0741-F99D-DDD4-3AE266A7EF54}"/>
              </a:ext>
            </a:extLst>
          </p:cNvPr>
          <p:cNvSpPr/>
          <p:nvPr/>
        </p:nvSpPr>
        <p:spPr>
          <a:xfrm>
            <a:off x="1485021" y="4682969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ecision 28">
            <a:extLst>
              <a:ext uri="{FF2B5EF4-FFF2-40B4-BE49-F238E27FC236}">
                <a16:creationId xmlns:a16="http://schemas.microsoft.com/office/drawing/2014/main" id="{5BB596BF-6CA8-D3E1-8773-5D670B3600C1}"/>
              </a:ext>
            </a:extLst>
          </p:cNvPr>
          <p:cNvSpPr/>
          <p:nvPr/>
        </p:nvSpPr>
        <p:spPr>
          <a:xfrm>
            <a:off x="952909" y="4130101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6AF8552A-1D12-B0BE-71C3-3FC4F45355A6}"/>
              </a:ext>
            </a:extLst>
          </p:cNvPr>
          <p:cNvSpPr/>
          <p:nvPr/>
        </p:nvSpPr>
        <p:spPr>
          <a:xfrm>
            <a:off x="3058478" y="5638005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162B0249-C569-804E-B5A6-B88DA6A7E0BF}"/>
              </a:ext>
            </a:extLst>
          </p:cNvPr>
          <p:cNvSpPr/>
          <p:nvPr/>
        </p:nvSpPr>
        <p:spPr>
          <a:xfrm>
            <a:off x="3453589" y="4685505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2E4C84C-238D-8BF3-F18D-5FC027CE2D71}"/>
              </a:ext>
            </a:extLst>
          </p:cNvPr>
          <p:cNvCxnSpPr/>
          <p:nvPr/>
        </p:nvCxnSpPr>
        <p:spPr>
          <a:xfrm flipV="1">
            <a:off x="1604784" y="4826351"/>
            <a:ext cx="1034345" cy="16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D2164272-5B78-AE43-724D-A848B5EFDD89}"/>
              </a:ext>
            </a:extLst>
          </p:cNvPr>
          <p:cNvSpPr/>
          <p:nvPr/>
        </p:nvSpPr>
        <p:spPr>
          <a:xfrm>
            <a:off x="7853573" y="3702372"/>
            <a:ext cx="2071456" cy="19826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1847BDA-2DA1-6FA0-92EB-5661BF4C1BF7}"/>
              </a:ext>
            </a:extLst>
          </p:cNvPr>
          <p:cNvCxnSpPr/>
          <p:nvPr/>
        </p:nvCxnSpPr>
        <p:spPr>
          <a:xfrm flipV="1">
            <a:off x="8890351" y="4703585"/>
            <a:ext cx="1034345" cy="16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Flowchart: Decision 116">
            <a:extLst>
              <a:ext uri="{FF2B5EF4-FFF2-40B4-BE49-F238E27FC236}">
                <a16:creationId xmlns:a16="http://schemas.microsoft.com/office/drawing/2014/main" id="{EE8B7E53-39FA-909B-242F-3894C2E76475}"/>
              </a:ext>
            </a:extLst>
          </p:cNvPr>
          <p:cNvSpPr/>
          <p:nvPr/>
        </p:nvSpPr>
        <p:spPr>
          <a:xfrm>
            <a:off x="10607922" y="4826616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Decision 117">
            <a:extLst>
              <a:ext uri="{FF2B5EF4-FFF2-40B4-BE49-F238E27FC236}">
                <a16:creationId xmlns:a16="http://schemas.microsoft.com/office/drawing/2014/main" id="{F5D13C85-1A97-BACD-533E-D3E1CE39E7A6}"/>
              </a:ext>
            </a:extLst>
          </p:cNvPr>
          <p:cNvSpPr/>
          <p:nvPr/>
        </p:nvSpPr>
        <p:spPr>
          <a:xfrm>
            <a:off x="8766422" y="4565561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Decision 118">
            <a:extLst>
              <a:ext uri="{FF2B5EF4-FFF2-40B4-BE49-F238E27FC236}">
                <a16:creationId xmlns:a16="http://schemas.microsoft.com/office/drawing/2014/main" id="{457F412E-18B1-EB3E-B0CE-E27D3942B83F}"/>
              </a:ext>
            </a:extLst>
          </p:cNvPr>
          <p:cNvSpPr/>
          <p:nvPr/>
        </p:nvSpPr>
        <p:spPr>
          <a:xfrm>
            <a:off x="9020422" y="4382116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Decision 119">
            <a:extLst>
              <a:ext uri="{FF2B5EF4-FFF2-40B4-BE49-F238E27FC236}">
                <a16:creationId xmlns:a16="http://schemas.microsoft.com/office/drawing/2014/main" id="{DBA619BA-FBF8-A3D6-B5CF-B70F30DDAB39}"/>
              </a:ext>
            </a:extLst>
          </p:cNvPr>
          <p:cNvSpPr/>
          <p:nvPr/>
        </p:nvSpPr>
        <p:spPr>
          <a:xfrm>
            <a:off x="8512422" y="4791338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Decision 120">
            <a:extLst>
              <a:ext uri="{FF2B5EF4-FFF2-40B4-BE49-F238E27FC236}">
                <a16:creationId xmlns:a16="http://schemas.microsoft.com/office/drawing/2014/main" id="{16817600-90E2-6431-726F-798581FF66BB}"/>
              </a:ext>
            </a:extLst>
          </p:cNvPr>
          <p:cNvSpPr/>
          <p:nvPr/>
        </p:nvSpPr>
        <p:spPr>
          <a:xfrm>
            <a:off x="9020422" y="4876005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Decision 121">
            <a:extLst>
              <a:ext uri="{FF2B5EF4-FFF2-40B4-BE49-F238E27FC236}">
                <a16:creationId xmlns:a16="http://schemas.microsoft.com/office/drawing/2014/main" id="{AACED808-945B-993D-3E49-0E9DD0C6D435}"/>
              </a:ext>
            </a:extLst>
          </p:cNvPr>
          <p:cNvSpPr/>
          <p:nvPr/>
        </p:nvSpPr>
        <p:spPr>
          <a:xfrm>
            <a:off x="10170477" y="5645060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6A0F1721-B19F-498F-F458-022787F17ED6}"/>
              </a:ext>
            </a:extLst>
          </p:cNvPr>
          <p:cNvSpPr/>
          <p:nvPr/>
        </p:nvSpPr>
        <p:spPr>
          <a:xfrm>
            <a:off x="8632366" y="4276282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D6E03494-7520-CB8C-D9AD-F830CE697246}"/>
              </a:ext>
            </a:extLst>
          </p:cNvPr>
          <p:cNvSpPr/>
          <p:nvPr/>
        </p:nvSpPr>
        <p:spPr>
          <a:xfrm>
            <a:off x="1606610" y="3987004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1D248B-4CE0-786D-FA68-2AA34E416152}"/>
              </a:ext>
            </a:extLst>
          </p:cNvPr>
          <p:cNvCxnSpPr/>
          <p:nvPr/>
        </p:nvCxnSpPr>
        <p:spPr>
          <a:xfrm>
            <a:off x="5356578" y="4135965"/>
            <a:ext cx="984954" cy="589844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92C694-EB43-F3AC-0302-F98A91548B14}"/>
              </a:ext>
            </a:extLst>
          </p:cNvPr>
          <p:cNvCxnSpPr>
            <a:cxnSpLocks/>
          </p:cNvCxnSpPr>
          <p:nvPr/>
        </p:nvCxnSpPr>
        <p:spPr>
          <a:xfrm flipV="1">
            <a:off x="5370689" y="4732864"/>
            <a:ext cx="963787" cy="736599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 Box 39">
            <a:extLst>
              <a:ext uri="{FF2B5EF4-FFF2-40B4-BE49-F238E27FC236}">
                <a16:creationId xmlns:a16="http://schemas.microsoft.com/office/drawing/2014/main" id="{F793C120-6BE6-F19F-4C98-7CFC13251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2773" y="5779917"/>
            <a:ext cx="289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Suppose eps  =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and </a:t>
            </a:r>
            <a:r>
              <a:rPr lang="en-US" altLang="ko-KR" sz="2400" err="1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MinPoints</a:t>
            </a:r>
            <a:r>
              <a:rPr lang="en-US" altLang="ko-KR" sz="2400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 = 6</a:t>
            </a:r>
          </a:p>
        </p:txBody>
      </p:sp>
    </p:spTree>
    <p:extLst>
      <p:ext uri="{BB962C8B-B14F-4D97-AF65-F5344CB8AC3E}">
        <p14:creationId xmlns:p14="http://schemas.microsoft.com/office/powerpoint/2010/main" val="248509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0" grpId="0" animBg="1"/>
      <p:bldP spid="41" grpId="0" animBg="1"/>
      <p:bldP spid="10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2" grpId="0" animBg="1"/>
      <p:bldP spid="3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LIMITATIONS OF DBSCAN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50E87-8F71-516A-1870-95E1AAE484F4}"/>
              </a:ext>
            </a:extLst>
          </p:cNvPr>
          <p:cNvSpPr txBox="1"/>
          <p:nvPr/>
        </p:nvSpPr>
        <p:spPr>
          <a:xfrm>
            <a:off x="540058" y="1716349"/>
            <a:ext cx="12168324" cy="1944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2.  Equal Weight to Dense and Sparse Regions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  </a:t>
            </a:r>
            <a:r>
              <a:rPr lang="en-US" sz="280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T</a:t>
            </a:r>
            <a:r>
              <a:rPr lang="en-US" sz="2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reats regions with the same number of points within the radius equally,                regardless of whether those points are densely or sparsely  packed.</a:t>
            </a:r>
            <a:endParaRPr lang="en-US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98C6A6-C3C7-59C2-91DD-360F046E4E76}"/>
              </a:ext>
            </a:extLst>
          </p:cNvPr>
          <p:cNvSpPr/>
          <p:nvPr/>
        </p:nvSpPr>
        <p:spPr>
          <a:xfrm>
            <a:off x="575062" y="3832194"/>
            <a:ext cx="2071456" cy="19826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68DC2C61-3EFD-ECE5-2E76-37A5367F1FC8}"/>
              </a:ext>
            </a:extLst>
          </p:cNvPr>
          <p:cNvSpPr/>
          <p:nvPr/>
        </p:nvSpPr>
        <p:spPr>
          <a:xfrm>
            <a:off x="2120090" y="5237824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7BAD6C9F-E844-7D9F-8D94-8330670744F3}"/>
              </a:ext>
            </a:extLst>
          </p:cNvPr>
          <p:cNvSpPr/>
          <p:nvPr/>
        </p:nvSpPr>
        <p:spPr>
          <a:xfrm>
            <a:off x="954347" y="5089862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E44491F8-0741-F99D-DDD4-3AE266A7EF54}"/>
              </a:ext>
            </a:extLst>
          </p:cNvPr>
          <p:cNvSpPr/>
          <p:nvPr/>
        </p:nvSpPr>
        <p:spPr>
          <a:xfrm>
            <a:off x="1485021" y="4682969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ecision 28">
            <a:extLst>
              <a:ext uri="{FF2B5EF4-FFF2-40B4-BE49-F238E27FC236}">
                <a16:creationId xmlns:a16="http://schemas.microsoft.com/office/drawing/2014/main" id="{5BB596BF-6CA8-D3E1-8773-5D670B3600C1}"/>
              </a:ext>
            </a:extLst>
          </p:cNvPr>
          <p:cNvSpPr/>
          <p:nvPr/>
        </p:nvSpPr>
        <p:spPr>
          <a:xfrm>
            <a:off x="952909" y="4130101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6AF8552A-1D12-B0BE-71C3-3FC4F45355A6}"/>
              </a:ext>
            </a:extLst>
          </p:cNvPr>
          <p:cNvSpPr/>
          <p:nvPr/>
        </p:nvSpPr>
        <p:spPr>
          <a:xfrm>
            <a:off x="3058478" y="5638005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162B0249-C569-804E-B5A6-B88DA6A7E0BF}"/>
              </a:ext>
            </a:extLst>
          </p:cNvPr>
          <p:cNvSpPr/>
          <p:nvPr/>
        </p:nvSpPr>
        <p:spPr>
          <a:xfrm>
            <a:off x="3453589" y="4685505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2E4C84C-238D-8BF3-F18D-5FC027CE2D71}"/>
              </a:ext>
            </a:extLst>
          </p:cNvPr>
          <p:cNvCxnSpPr/>
          <p:nvPr/>
        </p:nvCxnSpPr>
        <p:spPr>
          <a:xfrm flipV="1">
            <a:off x="1604784" y="4826351"/>
            <a:ext cx="1034345" cy="16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D2164272-5B78-AE43-724D-A848B5EFDD89}"/>
              </a:ext>
            </a:extLst>
          </p:cNvPr>
          <p:cNvSpPr/>
          <p:nvPr/>
        </p:nvSpPr>
        <p:spPr>
          <a:xfrm>
            <a:off x="7853573" y="3702372"/>
            <a:ext cx="2071456" cy="19826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1847BDA-2DA1-6FA0-92EB-5661BF4C1BF7}"/>
              </a:ext>
            </a:extLst>
          </p:cNvPr>
          <p:cNvCxnSpPr/>
          <p:nvPr/>
        </p:nvCxnSpPr>
        <p:spPr>
          <a:xfrm flipV="1">
            <a:off x="8890351" y="4703585"/>
            <a:ext cx="1034345" cy="16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Flowchart: Decision 116">
            <a:extLst>
              <a:ext uri="{FF2B5EF4-FFF2-40B4-BE49-F238E27FC236}">
                <a16:creationId xmlns:a16="http://schemas.microsoft.com/office/drawing/2014/main" id="{EE8B7E53-39FA-909B-242F-3894C2E76475}"/>
              </a:ext>
            </a:extLst>
          </p:cNvPr>
          <p:cNvSpPr/>
          <p:nvPr/>
        </p:nvSpPr>
        <p:spPr>
          <a:xfrm>
            <a:off x="10607922" y="4826616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Decision 121">
            <a:extLst>
              <a:ext uri="{FF2B5EF4-FFF2-40B4-BE49-F238E27FC236}">
                <a16:creationId xmlns:a16="http://schemas.microsoft.com/office/drawing/2014/main" id="{AACED808-945B-993D-3E49-0E9DD0C6D435}"/>
              </a:ext>
            </a:extLst>
          </p:cNvPr>
          <p:cNvSpPr/>
          <p:nvPr/>
        </p:nvSpPr>
        <p:spPr>
          <a:xfrm>
            <a:off x="10170477" y="5645060"/>
            <a:ext cx="248574" cy="287134"/>
          </a:xfrm>
          <a:prstGeom prst="flowChartDecis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39">
            <a:extLst>
              <a:ext uri="{FF2B5EF4-FFF2-40B4-BE49-F238E27FC236}">
                <a16:creationId xmlns:a16="http://schemas.microsoft.com/office/drawing/2014/main" id="{F793C120-6BE6-F19F-4C98-7CFC13251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2773" y="5779917"/>
            <a:ext cx="289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Suppose eps  =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and </a:t>
            </a:r>
            <a:r>
              <a:rPr lang="en-US" altLang="ko-KR" sz="2400" err="1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MinPoints</a:t>
            </a:r>
            <a:r>
              <a:rPr lang="en-US" altLang="ko-KR" sz="2400">
                <a:solidFill>
                  <a:schemeClr val="bg1"/>
                </a:solidFill>
                <a:latin typeface="Times New Roman"/>
                <a:ea typeface="굴림"/>
                <a:cs typeface="Times New Roman"/>
              </a:rPr>
              <a:t> = 5</a:t>
            </a:r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4C54BC19-4BF8-F288-4B73-34934C3BE1B2}"/>
              </a:ext>
            </a:extLst>
          </p:cNvPr>
          <p:cNvSpPr/>
          <p:nvPr/>
        </p:nvSpPr>
        <p:spPr>
          <a:xfrm>
            <a:off x="8764779" y="4564806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D6E3D6AD-4605-0169-7E7A-A4A882F9873C}"/>
              </a:ext>
            </a:extLst>
          </p:cNvPr>
          <p:cNvSpPr/>
          <p:nvPr/>
        </p:nvSpPr>
        <p:spPr>
          <a:xfrm>
            <a:off x="9008915" y="4291078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FD56D05C-74A7-AEA5-265B-0B706EF6894D}"/>
              </a:ext>
            </a:extLst>
          </p:cNvPr>
          <p:cNvSpPr/>
          <p:nvPr/>
        </p:nvSpPr>
        <p:spPr>
          <a:xfrm>
            <a:off x="9008915" y="4971699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010E64CA-0B9B-9647-8E07-143EE036A6D4}"/>
              </a:ext>
            </a:extLst>
          </p:cNvPr>
          <p:cNvSpPr/>
          <p:nvPr/>
        </p:nvSpPr>
        <p:spPr>
          <a:xfrm>
            <a:off x="8520643" y="4838534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F1E6FD0C-82B7-4E42-25BA-444383CF18D2}"/>
              </a:ext>
            </a:extLst>
          </p:cNvPr>
          <p:cNvSpPr/>
          <p:nvPr/>
        </p:nvSpPr>
        <p:spPr>
          <a:xfrm>
            <a:off x="8646410" y="4276281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5FFDF46D-239A-BCEE-5E2E-7EE2ED9D5428}"/>
              </a:ext>
            </a:extLst>
          </p:cNvPr>
          <p:cNvSpPr/>
          <p:nvPr/>
        </p:nvSpPr>
        <p:spPr>
          <a:xfrm>
            <a:off x="1991364" y="3991991"/>
            <a:ext cx="248574" cy="287134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Not Equal 19">
            <a:extLst>
              <a:ext uri="{FF2B5EF4-FFF2-40B4-BE49-F238E27FC236}">
                <a16:creationId xmlns:a16="http://schemas.microsoft.com/office/drawing/2014/main" id="{43156073-2DBC-D454-2B9C-758E39889599}"/>
              </a:ext>
            </a:extLst>
          </p:cNvPr>
          <p:cNvSpPr/>
          <p:nvPr/>
        </p:nvSpPr>
        <p:spPr>
          <a:xfrm>
            <a:off x="4830932" y="4475823"/>
            <a:ext cx="1390835" cy="813787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24" grpId="0" animBg="1"/>
      <p:bldP spid="25" grpId="0" animBg="1"/>
      <p:bldP spid="27" grpId="0" animBg="1"/>
      <p:bldP spid="28" grpId="0" animBg="1"/>
      <p:bldP spid="29" grpId="0" animBg="1"/>
      <p:bldP spid="40" grpId="0" animBg="1"/>
      <p:bldP spid="41" grpId="0" animBg="1"/>
      <p:bldP spid="106" grpId="0" animBg="1"/>
      <p:bldP spid="117" grpId="0" animBg="1"/>
      <p:bldP spid="122" grpId="0" animBg="1"/>
      <p:bldP spid="17" grpId="0"/>
      <p:bldP spid="4" grpId="0" animBg="1"/>
      <p:bldP spid="5" grpId="0" animBg="1"/>
      <p:bldP spid="7" grpId="0" animBg="1"/>
      <p:bldP spid="14" grpId="0" animBg="1"/>
      <p:bldP spid="16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LIMITATIONS OF DBSCAN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50E87-8F71-516A-1870-95E1AAE484F4}"/>
              </a:ext>
            </a:extLst>
          </p:cNvPr>
          <p:cNvSpPr txBox="1"/>
          <p:nvPr/>
        </p:nvSpPr>
        <p:spPr>
          <a:xfrm>
            <a:off x="540058" y="1716349"/>
            <a:ext cx="12168324" cy="1944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3.  Struggles with Varying Densities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  </a:t>
            </a:r>
            <a:r>
              <a:rPr lang="en-US" sz="280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DBSCAN</a:t>
            </a:r>
            <a:r>
              <a:rPr lang="en-US" sz="2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relies on fixed </a:t>
            </a:r>
            <a:r>
              <a:rPr lang="en-US" sz="28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minPts</a:t>
            </a:r>
            <a:r>
              <a:rPr lang="en-US" sz="2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and epsilon parameters, which makes it     challenging to handle clusters with varying densities.</a:t>
            </a:r>
            <a:endParaRPr lang="en-US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l"/>
            <a:endParaRPr lang="en-US"/>
          </a:p>
        </p:txBody>
      </p:sp>
      <p:pic>
        <p:nvPicPr>
          <p:cNvPr id="3" name="Picture 2" descr="A group of blue and red dots&#10;&#10;Description automatically generated">
            <a:extLst>
              <a:ext uri="{FF2B5EF4-FFF2-40B4-BE49-F238E27FC236}">
                <a16:creationId xmlns:a16="http://schemas.microsoft.com/office/drawing/2014/main" id="{18FED2D8-3FF9-B0BE-77C9-6D8E71674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5" y="3401258"/>
            <a:ext cx="4566268" cy="33476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8AB7BE-3C9C-5999-F8B2-503EBE249BFF}"/>
              </a:ext>
            </a:extLst>
          </p:cNvPr>
          <p:cNvCxnSpPr/>
          <p:nvPr/>
        </p:nvCxnSpPr>
        <p:spPr>
          <a:xfrm>
            <a:off x="5483441" y="4880499"/>
            <a:ext cx="1136340" cy="11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oup of dots with different colors&#10;&#10;Description automatically generated">
            <a:extLst>
              <a:ext uri="{FF2B5EF4-FFF2-40B4-BE49-F238E27FC236}">
                <a16:creationId xmlns:a16="http://schemas.microsoft.com/office/drawing/2014/main" id="{8977F6B0-B48A-2B1C-916A-F2278DDD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31" y="3403106"/>
            <a:ext cx="4811599" cy="33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3002B-084D-5FF1-C0D1-ABD3F52B3A5E}"/>
              </a:ext>
            </a:extLst>
          </p:cNvPr>
          <p:cNvSpPr txBox="1"/>
          <p:nvPr/>
        </p:nvSpPr>
        <p:spPr>
          <a:xfrm rot="-480000">
            <a:off x="1962819" y="2690160"/>
            <a:ext cx="8972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Times New Roman"/>
                <a:cs typeface="Times New Roman"/>
              </a:rPr>
              <a:t>KERNEL DENSITY !!</a:t>
            </a:r>
          </a:p>
        </p:txBody>
      </p:sp>
    </p:spTree>
    <p:extLst>
      <p:ext uri="{BB962C8B-B14F-4D97-AF65-F5344CB8AC3E}">
        <p14:creationId xmlns:p14="http://schemas.microsoft.com/office/powerpoint/2010/main" val="27743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KERNEL DENSITY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F007-01E3-AB27-0FEA-3D8D2BB4FEE9}"/>
              </a:ext>
            </a:extLst>
          </p:cNvPr>
          <p:cNvSpPr txBox="1"/>
          <p:nvPr/>
        </p:nvSpPr>
        <p:spPr>
          <a:xfrm>
            <a:off x="133340" y="1592487"/>
            <a:ext cx="713716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KDE is a </a:t>
            </a:r>
            <a:r>
              <a:rPr lang="en-US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non-parametric method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for estimating the </a:t>
            </a:r>
            <a:r>
              <a:rPr lang="en-US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Probability Density Function (PDF)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of a continuous random variable.</a:t>
            </a:r>
          </a:p>
          <a:p>
            <a:pPr marL="342900" indent="-342900" algn="just">
              <a:buFont typeface="Wingdings"/>
              <a:buChar char="ü"/>
            </a:pP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 algn="just">
              <a:buFont typeface="Wingdings"/>
              <a:buChar char="ü"/>
            </a:pP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 algn="just">
              <a:buFont typeface="Wingdings"/>
              <a:buChar char="ü"/>
            </a:pP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EAD5D3B-7E28-B235-506D-89F5AF30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410" y="1811693"/>
            <a:ext cx="4799912" cy="4432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4BE92-C041-5146-595F-15786A9C66E7}"/>
              </a:ext>
            </a:extLst>
          </p:cNvPr>
          <p:cNvSpPr txBox="1"/>
          <p:nvPr/>
        </p:nvSpPr>
        <p:spPr>
          <a:xfrm>
            <a:off x="132184" y="2791409"/>
            <a:ext cx="69730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,Sans-Serif"/>
              <a:buChar char="ü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Understand the distribution of data, Identifies outliers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28C27-9DB7-7F38-ADD6-33174995D423}"/>
              </a:ext>
            </a:extLst>
          </p:cNvPr>
          <p:cNvSpPr txBox="1"/>
          <p:nvPr/>
        </p:nvSpPr>
        <p:spPr>
          <a:xfrm>
            <a:off x="132184" y="3623388"/>
            <a:ext cx="6568749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,Sans-Serif"/>
              <a:buChar char="ü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KDE uses different kernel functions to smooth the data. </a:t>
            </a:r>
            <a:endParaRPr lang="en-US" sz="2400">
              <a:latin typeface="Times New Roman"/>
              <a:cs typeface="Times New Roman"/>
            </a:endParaRPr>
          </a:p>
          <a:p>
            <a:pPr marL="742950" lvl="1" indent="-285750" algn="just">
              <a:buFont typeface="Courier New,monospace"/>
              <a:buChar char="o"/>
            </a:pPr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Rectangular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: Uniform rectangular shape</a:t>
            </a:r>
            <a:endParaRPr lang="en-US" sz="2400">
              <a:latin typeface="Times New Roman"/>
              <a:cs typeface="Times New Roman"/>
            </a:endParaRPr>
          </a:p>
          <a:p>
            <a:pPr marL="742950" lvl="1" indent="-285750" algn="just">
              <a:buFont typeface="Courier New,monospace"/>
              <a:buChar char="o"/>
            </a:pPr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Triangular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: Triangular-shaped curve</a:t>
            </a:r>
            <a:endParaRPr lang="en-US" sz="2400">
              <a:latin typeface="Times New Roman"/>
              <a:cs typeface="Times New Roman"/>
            </a:endParaRPr>
          </a:p>
          <a:p>
            <a:pPr marL="742950" lvl="1" indent="-285750" algn="just">
              <a:buFont typeface="Courier New,monospace"/>
              <a:buChar char="o"/>
            </a:pPr>
            <a:r>
              <a:rPr lang="en-US" sz="2400" b="1" err="1">
                <a:solidFill>
                  <a:schemeClr val="bg1"/>
                </a:solidFill>
                <a:latin typeface="Times New Roman"/>
                <a:cs typeface="Times New Roman"/>
              </a:rPr>
              <a:t>Epanechnikov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: Parabolic shape</a:t>
            </a:r>
          </a:p>
          <a:p>
            <a:pPr marL="742950" lvl="1" indent="-285750" algn="just">
              <a:buFont typeface="Courier New,monospace"/>
              <a:buChar char="o"/>
            </a:pPr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Diamond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: Rhombus shape</a:t>
            </a:r>
            <a:endParaRPr lang="en-US" sz="2400">
              <a:latin typeface="Times New Roman"/>
              <a:cs typeface="Times New Roman"/>
            </a:endParaRPr>
          </a:p>
          <a:p>
            <a:pPr marL="742950" lvl="1" indent="-285750" algn="just">
              <a:buFont typeface="Courier New,monospace"/>
              <a:buChar char="o"/>
            </a:pPr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 Cosine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: Oscillating smooth curve</a:t>
            </a:r>
            <a:endParaRPr lang="en-US" sz="2400">
              <a:latin typeface="Times New Roman"/>
              <a:cs typeface="Times New Roman"/>
            </a:endParaRPr>
          </a:p>
          <a:p>
            <a:pPr marL="742950" lvl="1" indent="-285750" algn="just">
              <a:buFont typeface="Courier New,monospace"/>
              <a:buChar char="o"/>
            </a:pPr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Gaussian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: Bell-shaped curve</a:t>
            </a:r>
            <a:endParaRPr lang="en-US" sz="2400">
              <a:latin typeface="Times New Roman"/>
              <a:cs typeface="Times New Roman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pic>
        <p:nvPicPr>
          <p:cNvPr id="2" name="Picture 1" descr="A graph with blue dots&#10;&#10;Description automatically generated">
            <a:extLst>
              <a:ext uri="{FF2B5EF4-FFF2-40B4-BE49-F238E27FC236}">
                <a16:creationId xmlns:a16="http://schemas.microsoft.com/office/drawing/2014/main" id="{B3290259-ED6D-70B4-239A-3FC89D54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442" y="1391816"/>
            <a:ext cx="8509505" cy="5372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EC27C-9150-5122-BF1F-1BCDAB4AAFE2}"/>
              </a:ext>
            </a:extLst>
          </p:cNvPr>
          <p:cNvSpPr txBox="1"/>
          <p:nvPr/>
        </p:nvSpPr>
        <p:spPr>
          <a:xfrm rot="20880000">
            <a:off x="398135" y="3368456"/>
            <a:ext cx="2743199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ORIGINAL </a:t>
            </a:r>
            <a:endParaRPr lang="en-US"/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DATA POINTS</a:t>
            </a:r>
          </a:p>
        </p:txBody>
      </p:sp>
    </p:spTree>
    <p:extLst>
      <p:ext uri="{BB962C8B-B14F-4D97-AF65-F5344CB8AC3E}">
        <p14:creationId xmlns:p14="http://schemas.microsoft.com/office/powerpoint/2010/main" val="372625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F6833A0-16D0-8FDF-785F-F3488FDB5F59}"/>
              </a:ext>
            </a:extLst>
          </p:cNvPr>
          <p:cNvSpPr txBox="1">
            <a:spLocks/>
          </p:cNvSpPr>
          <p:nvPr/>
        </p:nvSpPr>
        <p:spPr>
          <a:xfrm>
            <a:off x="344769" y="161502"/>
            <a:ext cx="10637480" cy="123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EC27C-9150-5122-BF1F-1BCDAB4AAFE2}"/>
              </a:ext>
            </a:extLst>
          </p:cNvPr>
          <p:cNvSpPr txBox="1"/>
          <p:nvPr/>
        </p:nvSpPr>
        <p:spPr>
          <a:xfrm rot="20880000">
            <a:off x="361145" y="2369433"/>
            <a:ext cx="2743199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DBSCAN</a:t>
            </a:r>
            <a:endParaRPr lang="en-US" dirty="0"/>
          </a:p>
        </p:txBody>
      </p:sp>
      <p:pic>
        <p:nvPicPr>
          <p:cNvPr id="4" name="Picture 3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A92AD89B-C909-BFB3-C987-D994DAAD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40" y="1398233"/>
            <a:ext cx="8288594" cy="5274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998E5-D240-1136-59EE-CA2B5E0D72FA}"/>
              </a:ext>
            </a:extLst>
          </p:cNvPr>
          <p:cNvSpPr txBox="1"/>
          <p:nvPr/>
        </p:nvSpPr>
        <p:spPr>
          <a:xfrm>
            <a:off x="503067" y="3654640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eps=0.5,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min_samples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=5</a:t>
            </a: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/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A2221-4BA6-D5A7-21EB-C30A2AB65B28}"/>
              </a:ext>
            </a:extLst>
          </p:cNvPr>
          <p:cNvSpPr txBox="1"/>
          <p:nvPr/>
        </p:nvSpPr>
        <p:spPr>
          <a:xfrm>
            <a:off x="340310" y="5112058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Silhouette Score: 0.637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5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0F3F0"/>
      </a:lt2>
      <a:accent1>
        <a:srgbClr val="DE32D5"/>
      </a:accent1>
      <a:accent2>
        <a:srgbClr val="8D20CC"/>
      </a:accent2>
      <a:accent3>
        <a:srgbClr val="5832DE"/>
      </a:accent3>
      <a:accent4>
        <a:srgbClr val="2547CD"/>
      </a:accent4>
      <a:accent5>
        <a:srgbClr val="329CDE"/>
      </a:accent5>
      <a:accent6>
        <a:srgbClr val="1FC0BB"/>
      </a:accent6>
      <a:hlink>
        <a:srgbClr val="3F79BF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BevelVTI</vt:lpstr>
      <vt:lpstr>ROHAN NIRANJAN KALPAVRUKSHA Pace University Advanced Pattern Recognition And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300</cp:revision>
  <dcterms:created xsi:type="dcterms:W3CDTF">2013-07-15T20:26:40Z</dcterms:created>
  <dcterms:modified xsi:type="dcterms:W3CDTF">2024-12-02T22:52:18Z</dcterms:modified>
</cp:coreProperties>
</file>